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838444"/>
            <a:ext cx="7415927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Restaurant Data Analysis</a:t>
            </a:r>
            <a:endParaRPr lang="en-US" sz="5962" dirty="0"/>
          </a:p>
        </p:txBody>
      </p:sp>
      <p:sp>
        <p:nvSpPr>
          <p:cNvPr id="7" name="Text 2"/>
          <p:cNvSpPr/>
          <p:nvPr/>
        </p:nvSpPr>
        <p:spPr>
          <a:xfrm>
            <a:off x="864037" y="4101346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will dive into a comprehensive analysis of restaurant data, uncovering insights that can help optimize operations, enhance customer experiences, and drive business growth.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597765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5985272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82316" y="5959197"/>
            <a:ext cx="140886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Revathi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67307"/>
            <a:ext cx="691479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Introduction to the Dataset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Source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dataset includes sales, customer, and operational data from a popular restaurant chain over the past 3 years.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Scope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372695" y="415992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analysis covers 15 restaurant locations across 3 different cities, providing a robust sample for insights.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Types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 includes information on menu items, pricing, customer demographics, table turnover, and more.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1681282"/>
            <a:ext cx="4869180" cy="4869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678894"/>
            <a:ext cx="6643807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Exploratory Data Analysis</a:t>
            </a:r>
            <a:endParaRPr lang="en-US" sz="4320" dirty="0"/>
          </a:p>
        </p:txBody>
      </p:sp>
      <p:sp>
        <p:nvSpPr>
          <p:cNvPr id="7" name="Shape 2"/>
          <p:cNvSpPr/>
          <p:nvPr/>
        </p:nvSpPr>
        <p:spPr>
          <a:xfrm>
            <a:off x="6705481" y="1734979"/>
            <a:ext cx="30480" cy="581787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6967954" y="227504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9" name="Shape 4"/>
          <p:cNvSpPr/>
          <p:nvPr/>
        </p:nvSpPr>
        <p:spPr>
          <a:xfrm>
            <a:off x="6443008" y="20126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649462" y="2125742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11" name="Text 6"/>
          <p:cNvSpPr/>
          <p:nvPr/>
        </p:nvSpPr>
        <p:spPr>
          <a:xfrm>
            <a:off x="8078510" y="198179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Cleaning</a:t>
            </a:r>
            <a:endParaRPr lang="en-US" sz="2160" dirty="0"/>
          </a:p>
        </p:txBody>
      </p:sp>
      <p:sp>
        <p:nvSpPr>
          <p:cNvPr id="12" name="Text 7"/>
          <p:cNvSpPr/>
          <p:nvPr/>
        </p:nvSpPr>
        <p:spPr>
          <a:xfrm>
            <a:off x="8078510" y="2472809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the data is accurate, complete, and consistent for reliable insights.</a:t>
            </a:r>
            <a:endParaRPr lang="en-US" sz="1944" dirty="0"/>
          </a:p>
        </p:txBody>
      </p:sp>
      <p:sp>
        <p:nvSpPr>
          <p:cNvPr id="13" name="Shape 8"/>
          <p:cNvSpPr/>
          <p:nvPr/>
        </p:nvSpPr>
        <p:spPr>
          <a:xfrm>
            <a:off x="6967954" y="429660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4" name="Shape 9"/>
          <p:cNvSpPr/>
          <p:nvPr/>
        </p:nvSpPr>
        <p:spPr>
          <a:xfrm>
            <a:off x="6443008" y="40341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629221" y="4147304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6" name="Text 11"/>
          <p:cNvSpPr/>
          <p:nvPr/>
        </p:nvSpPr>
        <p:spPr>
          <a:xfrm>
            <a:off x="8078510" y="40033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Trend Identification</a:t>
            </a:r>
            <a:endParaRPr lang="en-US" sz="2160" dirty="0"/>
          </a:p>
        </p:txBody>
      </p:sp>
      <p:sp>
        <p:nvSpPr>
          <p:cNvPr id="17" name="Text 12"/>
          <p:cNvSpPr/>
          <p:nvPr/>
        </p:nvSpPr>
        <p:spPr>
          <a:xfrm>
            <a:off x="8078510" y="4494371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Uncovering sales, customer, and operational patterns over time.</a:t>
            </a:r>
            <a:endParaRPr lang="en-US" sz="1944" dirty="0"/>
          </a:p>
        </p:txBody>
      </p:sp>
      <p:sp>
        <p:nvSpPr>
          <p:cNvPr id="18" name="Shape 13"/>
          <p:cNvSpPr/>
          <p:nvPr/>
        </p:nvSpPr>
        <p:spPr>
          <a:xfrm>
            <a:off x="6967954" y="631817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9" name="Shape 14"/>
          <p:cNvSpPr/>
          <p:nvPr/>
        </p:nvSpPr>
        <p:spPr>
          <a:xfrm>
            <a:off x="6443008" y="60557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624340" y="6168866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21" name="Text 16"/>
          <p:cNvSpPr/>
          <p:nvPr/>
        </p:nvSpPr>
        <p:spPr>
          <a:xfrm>
            <a:off x="8078510" y="6024920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Correlation Analysis</a:t>
            </a:r>
            <a:endParaRPr lang="en-US" sz="2160" dirty="0"/>
          </a:p>
        </p:txBody>
      </p:sp>
      <p:sp>
        <p:nvSpPr>
          <p:cNvPr id="22" name="Text 17"/>
          <p:cNvSpPr/>
          <p:nvPr/>
        </p:nvSpPr>
        <p:spPr>
          <a:xfrm>
            <a:off x="8078510" y="6515933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Identifying relationships between various data points to uncover underlying drivers.</a:t>
            </a:r>
            <a:endParaRPr lang="en-US" sz="1944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64832"/>
            <a:ext cx="6308646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Customer Segmentation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3767733"/>
            <a:ext cx="2905958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Demographic Analysis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Examining customer age, income, and other characteristics to identify target segments.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Behavioral Patterns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customer visit frequency, spending habits, and menu preferences.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67733"/>
            <a:ext cx="2970609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Personalized Targeting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Developing tailored marketing and menu strategies for each customer segment.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04" y="308610"/>
            <a:ext cx="3978593" cy="76123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942975"/>
            <a:ext cx="677549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Identifying Popular Dishes</a:t>
            </a:r>
            <a:endParaRPr lang="en-US" sz="4320" dirty="0"/>
          </a:p>
        </p:txBody>
      </p:sp>
      <p:sp>
        <p:nvSpPr>
          <p:cNvPr id="7" name="Shape 2"/>
          <p:cNvSpPr/>
          <p:nvPr/>
        </p:nvSpPr>
        <p:spPr>
          <a:xfrm>
            <a:off x="6350437" y="22767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56891" y="2389823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9" name="Text 4"/>
          <p:cNvSpPr/>
          <p:nvPr/>
        </p:nvSpPr>
        <p:spPr>
          <a:xfrm>
            <a:off x="7152680" y="227671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Best Sellers</a:t>
            </a:r>
            <a:endParaRPr lang="en-US" sz="2160" dirty="0"/>
          </a:p>
        </p:txBody>
      </p:sp>
      <p:sp>
        <p:nvSpPr>
          <p:cNvPr id="10" name="Text 5"/>
          <p:cNvSpPr/>
          <p:nvPr/>
        </p:nvSpPr>
        <p:spPr>
          <a:xfrm>
            <a:off x="7152680" y="2767727"/>
            <a:ext cx="27823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Analyzing sales data to determine the most popular menu items across locations.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10181868" y="22767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368082" y="2389823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3" name="Text 8"/>
          <p:cNvSpPr/>
          <p:nvPr/>
        </p:nvSpPr>
        <p:spPr>
          <a:xfrm>
            <a:off x="10984111" y="227671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Trending Dishes</a:t>
            </a:r>
            <a:endParaRPr lang="en-US" sz="2160" dirty="0"/>
          </a:p>
        </p:txBody>
      </p:sp>
      <p:sp>
        <p:nvSpPr>
          <p:cNvPr id="14" name="Text 9"/>
          <p:cNvSpPr/>
          <p:nvPr/>
        </p:nvSpPr>
        <p:spPr>
          <a:xfrm>
            <a:off x="10984111" y="2767727"/>
            <a:ext cx="27823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Identifying new or seasonal dishes that are gaining popularity with customers.</a:t>
            </a:r>
            <a:endParaRPr lang="en-US" sz="1944" dirty="0"/>
          </a:p>
        </p:txBody>
      </p:sp>
      <p:sp>
        <p:nvSpPr>
          <p:cNvPr id="15" name="Shape 10"/>
          <p:cNvSpPr/>
          <p:nvPr/>
        </p:nvSpPr>
        <p:spPr>
          <a:xfrm>
            <a:off x="6350437" y="48723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531769" y="4985504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7" name="Text 12"/>
          <p:cNvSpPr/>
          <p:nvPr/>
        </p:nvSpPr>
        <p:spPr>
          <a:xfrm>
            <a:off x="7152680" y="487239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Signature Items</a:t>
            </a:r>
            <a:endParaRPr lang="en-US" sz="2160" dirty="0"/>
          </a:p>
        </p:txBody>
      </p:sp>
      <p:sp>
        <p:nvSpPr>
          <p:cNvPr id="18" name="Text 13"/>
          <p:cNvSpPr/>
          <p:nvPr/>
        </p:nvSpPr>
        <p:spPr>
          <a:xfrm>
            <a:off x="7152680" y="5363408"/>
            <a:ext cx="27823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Highlighting the restaurant's unique, signature dishes that drive customer loyalty.</a:t>
            </a:r>
            <a:endParaRPr lang="en-US" sz="1944" dirty="0"/>
          </a:p>
        </p:txBody>
      </p:sp>
      <p:sp>
        <p:nvSpPr>
          <p:cNvPr id="19" name="Shape 14"/>
          <p:cNvSpPr/>
          <p:nvPr/>
        </p:nvSpPr>
        <p:spPr>
          <a:xfrm>
            <a:off x="10181868" y="48723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366534" y="4985504"/>
            <a:ext cx="185976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592" dirty="0"/>
          </a:p>
        </p:txBody>
      </p:sp>
      <p:sp>
        <p:nvSpPr>
          <p:cNvPr id="21" name="Text 16"/>
          <p:cNvSpPr/>
          <p:nvPr/>
        </p:nvSpPr>
        <p:spPr>
          <a:xfrm>
            <a:off x="10984111" y="4872395"/>
            <a:ext cx="2782372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Customization Opportunities</a:t>
            </a:r>
            <a:endParaRPr lang="en-US" sz="2160" dirty="0"/>
          </a:p>
        </p:txBody>
      </p:sp>
      <p:sp>
        <p:nvSpPr>
          <p:cNvPr id="22" name="Text 17"/>
          <p:cNvSpPr/>
          <p:nvPr/>
        </p:nvSpPr>
        <p:spPr>
          <a:xfrm>
            <a:off x="10984111" y="5706308"/>
            <a:ext cx="27823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Finding menu items that could be expanded with additional customization options.</a:t>
            </a:r>
            <a:endParaRPr lang="en-US" sz="1944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8" y="2473762"/>
            <a:ext cx="4870966" cy="32838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48055" y="676989"/>
            <a:ext cx="7253407" cy="683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85"/>
              </a:lnSpc>
              <a:buNone/>
            </a:pPr>
            <a:r>
              <a:rPr lang="en-US" sz="430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Analyzing Pricing Strategies</a:t>
            </a:r>
            <a:endParaRPr lang="en-US" sz="4308" dirty="0"/>
          </a:p>
        </p:txBody>
      </p:sp>
      <p:sp>
        <p:nvSpPr>
          <p:cNvPr id="7" name="Shape 2"/>
          <p:cNvSpPr/>
          <p:nvPr/>
        </p:nvSpPr>
        <p:spPr>
          <a:xfrm>
            <a:off x="6348055" y="1729978"/>
            <a:ext cx="3587353" cy="2960132"/>
          </a:xfrm>
          <a:prstGeom prst="roundRect">
            <a:avLst>
              <a:gd name="adj" fmla="val 1247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624637" y="2006560"/>
            <a:ext cx="2735580" cy="3419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3"/>
              </a:lnSpc>
              <a:buNone/>
            </a:pPr>
            <a:r>
              <a:rPr lang="en-US" sz="215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Price Elasticity</a:t>
            </a:r>
            <a:endParaRPr lang="en-US" sz="2154" dirty="0"/>
          </a:p>
        </p:txBody>
      </p:sp>
      <p:sp>
        <p:nvSpPr>
          <p:cNvPr id="9" name="Text 4"/>
          <p:cNvSpPr/>
          <p:nvPr/>
        </p:nvSpPr>
        <p:spPr>
          <a:xfrm>
            <a:off x="6624637" y="2496145"/>
            <a:ext cx="3034189" cy="1575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2"/>
              </a:lnSpc>
              <a:buNone/>
            </a:pPr>
            <a:r>
              <a:rPr lang="en-US" sz="193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Determining how customer demand changes with price adjustments for each menu item.</a:t>
            </a:r>
            <a:endParaRPr lang="en-US" sz="1939" dirty="0"/>
          </a:p>
        </p:txBody>
      </p:sp>
      <p:sp>
        <p:nvSpPr>
          <p:cNvPr id="10" name="Shape 5"/>
          <p:cNvSpPr/>
          <p:nvPr/>
        </p:nvSpPr>
        <p:spPr>
          <a:xfrm>
            <a:off x="10181511" y="1729978"/>
            <a:ext cx="3587353" cy="2960132"/>
          </a:xfrm>
          <a:prstGeom prst="roundRect">
            <a:avLst>
              <a:gd name="adj" fmla="val 1247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458093" y="2006560"/>
            <a:ext cx="3034189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3"/>
              </a:lnSpc>
              <a:buNone/>
            </a:pPr>
            <a:r>
              <a:rPr lang="en-US" sz="215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Competitive Benchmarking</a:t>
            </a:r>
            <a:endParaRPr lang="en-US" sz="2154" dirty="0"/>
          </a:p>
        </p:txBody>
      </p:sp>
      <p:sp>
        <p:nvSpPr>
          <p:cNvPr id="12" name="Text 7"/>
          <p:cNvSpPr/>
          <p:nvPr/>
        </p:nvSpPr>
        <p:spPr>
          <a:xfrm>
            <a:off x="10458093" y="2838093"/>
            <a:ext cx="3034189" cy="1575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2"/>
              </a:lnSpc>
              <a:buNone/>
            </a:pPr>
            <a:r>
              <a:rPr lang="en-US" sz="193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Comparing prices with similar restaurants in the market to ensure competitiveness.</a:t>
            </a:r>
            <a:endParaRPr lang="en-US" sz="1939" dirty="0"/>
          </a:p>
        </p:txBody>
      </p:sp>
      <p:sp>
        <p:nvSpPr>
          <p:cNvPr id="13" name="Shape 8"/>
          <p:cNvSpPr/>
          <p:nvPr/>
        </p:nvSpPr>
        <p:spPr>
          <a:xfrm>
            <a:off x="6348055" y="4936212"/>
            <a:ext cx="3587353" cy="2618184"/>
          </a:xfrm>
          <a:prstGeom prst="roundRect">
            <a:avLst>
              <a:gd name="adj" fmla="val 1410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624637" y="5212794"/>
            <a:ext cx="2735580" cy="3419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3"/>
              </a:lnSpc>
              <a:buNone/>
            </a:pPr>
            <a:r>
              <a:rPr lang="en-US" sz="215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Profit Optimization</a:t>
            </a:r>
            <a:endParaRPr lang="en-US" sz="2154" dirty="0"/>
          </a:p>
        </p:txBody>
      </p:sp>
      <p:sp>
        <p:nvSpPr>
          <p:cNvPr id="15" name="Text 10"/>
          <p:cNvSpPr/>
          <p:nvPr/>
        </p:nvSpPr>
        <p:spPr>
          <a:xfrm>
            <a:off x="6624637" y="5702379"/>
            <a:ext cx="3034189" cy="1575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2"/>
              </a:lnSpc>
              <a:buNone/>
            </a:pPr>
            <a:r>
              <a:rPr lang="en-US" sz="193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Identifying the optimal pricing sweet spot to maximize profitability for each dish.</a:t>
            </a:r>
            <a:endParaRPr lang="en-US" sz="1939" dirty="0"/>
          </a:p>
        </p:txBody>
      </p:sp>
      <p:sp>
        <p:nvSpPr>
          <p:cNvPr id="16" name="Shape 11"/>
          <p:cNvSpPr/>
          <p:nvPr/>
        </p:nvSpPr>
        <p:spPr>
          <a:xfrm>
            <a:off x="10181511" y="4936212"/>
            <a:ext cx="3587353" cy="2618184"/>
          </a:xfrm>
          <a:prstGeom prst="roundRect">
            <a:avLst>
              <a:gd name="adj" fmla="val 1410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458093" y="5212794"/>
            <a:ext cx="2735580" cy="3419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3"/>
              </a:lnSpc>
              <a:buNone/>
            </a:pPr>
            <a:r>
              <a:rPr lang="en-US" sz="215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Dynamic Pricing</a:t>
            </a:r>
            <a:endParaRPr lang="en-US" sz="2154" dirty="0"/>
          </a:p>
        </p:txBody>
      </p:sp>
      <p:sp>
        <p:nvSpPr>
          <p:cNvPr id="18" name="Text 13"/>
          <p:cNvSpPr/>
          <p:nvPr/>
        </p:nvSpPr>
        <p:spPr>
          <a:xfrm>
            <a:off x="10458093" y="5702379"/>
            <a:ext cx="3034189" cy="1575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2"/>
              </a:lnSpc>
              <a:buNone/>
            </a:pPr>
            <a:r>
              <a:rPr lang="en-US" sz="193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Exploring the potential for variable pricing based on demand, time of day, or seasonality.</a:t>
            </a:r>
            <a:endParaRPr lang="en-US" sz="1939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670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49742" y="3340298"/>
            <a:ext cx="6582132" cy="526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42"/>
              </a:lnSpc>
              <a:buNone/>
            </a:pPr>
            <a:r>
              <a:rPr lang="en-US" sz="331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Evaluating Operational Efficiency</a:t>
            </a:r>
            <a:endParaRPr lang="en-US" sz="3314" dirty="0"/>
          </a:p>
        </p:txBody>
      </p:sp>
      <p:sp>
        <p:nvSpPr>
          <p:cNvPr id="6" name="Shape 2"/>
          <p:cNvSpPr/>
          <p:nvPr/>
        </p:nvSpPr>
        <p:spPr>
          <a:xfrm>
            <a:off x="1749742" y="4150281"/>
            <a:ext cx="11130915" cy="3105983"/>
          </a:xfrm>
          <a:prstGeom prst="roundRect">
            <a:avLst>
              <a:gd name="adj" fmla="val 914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1757363" y="4157901"/>
            <a:ext cx="11115675" cy="5454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946672" y="4279106"/>
            <a:ext cx="239649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Metric</a:t>
            </a:r>
            <a:endParaRPr lang="en-US" sz="1491" dirty="0"/>
          </a:p>
        </p:txBody>
      </p:sp>
      <p:sp>
        <p:nvSpPr>
          <p:cNvPr id="9" name="Text 5"/>
          <p:cNvSpPr/>
          <p:nvPr/>
        </p:nvSpPr>
        <p:spPr>
          <a:xfrm>
            <a:off x="4729401" y="4279106"/>
            <a:ext cx="239268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Current Performance</a:t>
            </a:r>
            <a:endParaRPr lang="en-US" sz="1491" dirty="0"/>
          </a:p>
        </p:txBody>
      </p:sp>
      <p:sp>
        <p:nvSpPr>
          <p:cNvPr id="10" name="Text 6"/>
          <p:cNvSpPr/>
          <p:nvPr/>
        </p:nvSpPr>
        <p:spPr>
          <a:xfrm>
            <a:off x="7508319" y="4279106"/>
            <a:ext cx="239268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Industry Benchmark</a:t>
            </a:r>
            <a:endParaRPr lang="en-US" sz="1491" dirty="0"/>
          </a:p>
        </p:txBody>
      </p:sp>
      <p:sp>
        <p:nvSpPr>
          <p:cNvPr id="11" name="Text 7"/>
          <p:cNvSpPr/>
          <p:nvPr/>
        </p:nvSpPr>
        <p:spPr>
          <a:xfrm>
            <a:off x="10287238" y="4279106"/>
            <a:ext cx="239649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Improvement Opportunity</a:t>
            </a:r>
            <a:endParaRPr lang="en-US" sz="1491" dirty="0"/>
          </a:p>
        </p:txBody>
      </p:sp>
      <p:sp>
        <p:nvSpPr>
          <p:cNvPr id="12" name="Shape 8"/>
          <p:cNvSpPr/>
          <p:nvPr/>
        </p:nvSpPr>
        <p:spPr>
          <a:xfrm>
            <a:off x="1757363" y="4703326"/>
            <a:ext cx="11115675" cy="8484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946672" y="4824532"/>
            <a:ext cx="239649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Table Turnover Rate</a:t>
            </a:r>
            <a:endParaRPr lang="en-US" sz="1491" dirty="0"/>
          </a:p>
        </p:txBody>
      </p:sp>
      <p:sp>
        <p:nvSpPr>
          <p:cNvPr id="14" name="Text 10"/>
          <p:cNvSpPr/>
          <p:nvPr/>
        </p:nvSpPr>
        <p:spPr>
          <a:xfrm>
            <a:off x="4729401" y="4824532"/>
            <a:ext cx="239268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45 minutes</a:t>
            </a:r>
            <a:endParaRPr lang="en-US" sz="1491" dirty="0"/>
          </a:p>
        </p:txBody>
      </p:sp>
      <p:sp>
        <p:nvSpPr>
          <p:cNvPr id="15" name="Text 11"/>
          <p:cNvSpPr/>
          <p:nvPr/>
        </p:nvSpPr>
        <p:spPr>
          <a:xfrm>
            <a:off x="7508319" y="4824532"/>
            <a:ext cx="239268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40 minutes</a:t>
            </a:r>
            <a:endParaRPr lang="en-US" sz="1491" dirty="0"/>
          </a:p>
        </p:txBody>
      </p:sp>
      <p:sp>
        <p:nvSpPr>
          <p:cNvPr id="16" name="Text 12"/>
          <p:cNvSpPr/>
          <p:nvPr/>
        </p:nvSpPr>
        <p:spPr>
          <a:xfrm>
            <a:off x="10287238" y="4824532"/>
            <a:ext cx="2396490" cy="606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Streamline seating and service processes</a:t>
            </a:r>
            <a:endParaRPr lang="en-US" sz="1491" dirty="0"/>
          </a:p>
        </p:txBody>
      </p:sp>
      <p:sp>
        <p:nvSpPr>
          <p:cNvPr id="17" name="Shape 13"/>
          <p:cNvSpPr/>
          <p:nvPr/>
        </p:nvSpPr>
        <p:spPr>
          <a:xfrm>
            <a:off x="1757363" y="5551765"/>
            <a:ext cx="11115675" cy="8484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946672" y="5672971"/>
            <a:ext cx="239649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Kitchen Productivity</a:t>
            </a:r>
            <a:endParaRPr lang="en-US" sz="1491" dirty="0"/>
          </a:p>
        </p:txBody>
      </p:sp>
      <p:sp>
        <p:nvSpPr>
          <p:cNvPr id="19" name="Text 15"/>
          <p:cNvSpPr/>
          <p:nvPr/>
        </p:nvSpPr>
        <p:spPr>
          <a:xfrm>
            <a:off x="4729401" y="5672971"/>
            <a:ext cx="239268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75 dishes/hour</a:t>
            </a:r>
            <a:endParaRPr lang="en-US" sz="1491" dirty="0"/>
          </a:p>
        </p:txBody>
      </p:sp>
      <p:sp>
        <p:nvSpPr>
          <p:cNvPr id="20" name="Text 16"/>
          <p:cNvSpPr/>
          <p:nvPr/>
        </p:nvSpPr>
        <p:spPr>
          <a:xfrm>
            <a:off x="7508319" y="5672971"/>
            <a:ext cx="239268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90 dishes/hour</a:t>
            </a:r>
            <a:endParaRPr lang="en-US" sz="1491" dirty="0"/>
          </a:p>
        </p:txBody>
      </p:sp>
      <p:sp>
        <p:nvSpPr>
          <p:cNvPr id="21" name="Text 17"/>
          <p:cNvSpPr/>
          <p:nvPr/>
        </p:nvSpPr>
        <p:spPr>
          <a:xfrm>
            <a:off x="10287238" y="5672971"/>
            <a:ext cx="2396490" cy="606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Optimize kitchen workflow and staff training</a:t>
            </a:r>
            <a:endParaRPr lang="en-US" sz="1491" dirty="0"/>
          </a:p>
        </p:txBody>
      </p:sp>
      <p:sp>
        <p:nvSpPr>
          <p:cNvPr id="22" name="Shape 18"/>
          <p:cNvSpPr/>
          <p:nvPr/>
        </p:nvSpPr>
        <p:spPr>
          <a:xfrm>
            <a:off x="1757363" y="6400205"/>
            <a:ext cx="11115675" cy="8484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1946672" y="6521410"/>
            <a:ext cx="239649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Food Waste</a:t>
            </a:r>
            <a:endParaRPr lang="en-US" sz="1491" dirty="0"/>
          </a:p>
        </p:txBody>
      </p:sp>
      <p:sp>
        <p:nvSpPr>
          <p:cNvPr id="24" name="Text 20"/>
          <p:cNvSpPr/>
          <p:nvPr/>
        </p:nvSpPr>
        <p:spPr>
          <a:xfrm>
            <a:off x="4729401" y="6521410"/>
            <a:ext cx="239268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12% of total inventory</a:t>
            </a:r>
            <a:endParaRPr lang="en-US" sz="1491" dirty="0"/>
          </a:p>
        </p:txBody>
      </p:sp>
      <p:sp>
        <p:nvSpPr>
          <p:cNvPr id="25" name="Text 21"/>
          <p:cNvSpPr/>
          <p:nvPr/>
        </p:nvSpPr>
        <p:spPr>
          <a:xfrm>
            <a:off x="7508319" y="6521410"/>
            <a:ext cx="2392680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8% of total inventory</a:t>
            </a:r>
            <a:endParaRPr lang="en-US" sz="1491" dirty="0"/>
          </a:p>
        </p:txBody>
      </p:sp>
      <p:sp>
        <p:nvSpPr>
          <p:cNvPr id="26" name="Text 22"/>
          <p:cNvSpPr/>
          <p:nvPr/>
        </p:nvSpPr>
        <p:spPr>
          <a:xfrm>
            <a:off x="10287238" y="6521410"/>
            <a:ext cx="2396490" cy="606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86"/>
              </a:lnSpc>
              <a:buNone/>
            </a:pPr>
            <a:r>
              <a:rPr lang="en-US" sz="149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demand forecasting and inventory management</a:t>
            </a:r>
            <a:endParaRPr lang="en-US" sz="1491" dirty="0"/>
          </a:p>
        </p:txBody>
      </p:sp>
      <p:pic>
        <p:nvPicPr>
          <p:cNvPr id="2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92" y="2487097"/>
            <a:ext cx="5001816" cy="32554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4580" y="801053"/>
            <a:ext cx="7026473" cy="538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38"/>
              </a:lnSpc>
              <a:buNone/>
            </a:pPr>
            <a:r>
              <a:rPr lang="en-US" sz="3391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Recommendations and Conclusion</a:t>
            </a:r>
            <a:endParaRPr lang="en-US" sz="3391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80" y="1629966"/>
            <a:ext cx="968812" cy="155019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424023" y="1823680"/>
            <a:ext cx="2153007" cy="269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9"/>
              </a:lnSpc>
              <a:buNone/>
            </a:pPr>
            <a:r>
              <a:rPr lang="en-US" sz="169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Optimize Pricing</a:t>
            </a:r>
            <a:endParaRPr lang="en-US" sz="1695" dirty="0"/>
          </a:p>
        </p:txBody>
      </p:sp>
      <p:sp>
        <p:nvSpPr>
          <p:cNvPr id="9" name="Text 3"/>
          <p:cNvSpPr/>
          <p:nvPr/>
        </p:nvSpPr>
        <p:spPr>
          <a:xfrm>
            <a:off x="7424023" y="2208967"/>
            <a:ext cx="6528197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41"/>
              </a:lnSpc>
              <a:buNone/>
            </a:pPr>
            <a:r>
              <a:rPr lang="en-US" sz="152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data-driven pricing strategies to maximize profitability.</a:t>
            </a:r>
            <a:endParaRPr lang="en-US" sz="1526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580" y="3180159"/>
            <a:ext cx="968812" cy="155019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424023" y="3373874"/>
            <a:ext cx="3085386" cy="269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9"/>
              </a:lnSpc>
              <a:buNone/>
            </a:pPr>
            <a:r>
              <a:rPr lang="en-US" sz="169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Enhance Customer Experience</a:t>
            </a:r>
            <a:endParaRPr lang="en-US" sz="1695" dirty="0"/>
          </a:p>
        </p:txBody>
      </p:sp>
      <p:sp>
        <p:nvSpPr>
          <p:cNvPr id="12" name="Text 5"/>
          <p:cNvSpPr/>
          <p:nvPr/>
        </p:nvSpPr>
        <p:spPr>
          <a:xfrm>
            <a:off x="7424023" y="3759160"/>
            <a:ext cx="6528197" cy="620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41"/>
              </a:lnSpc>
              <a:buNone/>
            </a:pPr>
            <a:r>
              <a:rPr lang="en-US" sz="152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Tailor menu offerings and services to meet the needs of target customer segments.</a:t>
            </a:r>
            <a:endParaRPr lang="en-US" sz="1526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580" y="4730353"/>
            <a:ext cx="968812" cy="155019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424023" y="4924068"/>
            <a:ext cx="3137297" cy="269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9"/>
              </a:lnSpc>
              <a:buNone/>
            </a:pPr>
            <a:r>
              <a:rPr lang="en-US" sz="169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Improve Operational Efficiency</a:t>
            </a:r>
            <a:endParaRPr lang="en-US" sz="1695" dirty="0"/>
          </a:p>
        </p:txBody>
      </p:sp>
      <p:sp>
        <p:nvSpPr>
          <p:cNvPr id="15" name="Text 7"/>
          <p:cNvSpPr/>
          <p:nvPr/>
        </p:nvSpPr>
        <p:spPr>
          <a:xfrm>
            <a:off x="7424023" y="5309354"/>
            <a:ext cx="6528197" cy="620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41"/>
              </a:lnSpc>
              <a:buNone/>
            </a:pPr>
            <a:r>
              <a:rPr lang="en-US" sz="152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Streamline processes and workflows to increase productivity and reduce waste.</a:t>
            </a:r>
            <a:endParaRPr lang="en-US" sz="1526" dirty="0"/>
          </a:p>
        </p:txBody>
      </p:sp>
      <p:sp>
        <p:nvSpPr>
          <p:cNvPr id="16" name="Text 8"/>
          <p:cNvSpPr/>
          <p:nvPr/>
        </p:nvSpPr>
        <p:spPr>
          <a:xfrm>
            <a:off x="6164580" y="6498431"/>
            <a:ext cx="7787640" cy="930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1"/>
              </a:lnSpc>
              <a:buNone/>
            </a:pPr>
            <a:r>
              <a:rPr lang="en-US" sz="152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leveraging the insights from this comprehensive data analysis, the restaurant can make informed decisions to drive growth, improve customer satisfaction, and achieve operational excellence.</a:t>
            </a:r>
            <a:endParaRPr lang="en-US" sz="1526" dirty="0"/>
          </a:p>
        </p:txBody>
      </p:sp>
      <p:pic>
        <p:nvPicPr>
          <p:cNvPr id="17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2024-08-06T04:18:04Z</dcterms:created>
  <dcterms:modified xsi:type="dcterms:W3CDTF">2024-08-06T04:18:04Z</dcterms:modified>
</cp:coreProperties>
</file>